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daK0kcTa1R9t4CCwOOsfqNErL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regular.fntdata"/><Relationship Id="rId14" Type="http://schemas.openxmlformats.org/officeDocument/2006/relationships/slide" Target="slides/slide10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Nuni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6f4b2c2a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6f4b2c2a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96f4b2c2a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rgbClr val="3F3F3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1"/>
          <p:cNvSpPr txBox="1"/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IF ANIMADO">
  <p:cSld name="GIF ANIMAD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/>
          <p:nvPr>
            <p:ph idx="2" type="pic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b="0" i="0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book.fosteropenscience.eu/" TargetMode="External"/><Relationship Id="rId4" Type="http://schemas.openxmlformats.org/officeDocument/2006/relationships/hyperlink" Target="https://docs.google.com/presentation/d/1h_CpMY6iQ6xyOEW6DQmiB9GWCG16USIu_ClLPuMWGkY/edit#slide=id.g235946e421_2_79" TargetMode="External"/><Relationship Id="rId9" Type="http://schemas.openxmlformats.org/officeDocument/2006/relationships/hyperlink" Target="https://brussels.whiterose.ac.uk/the-european-open-science-cloud-the-future-of-open-access-research/" TargetMode="External"/><Relationship Id="rId5" Type="http://schemas.openxmlformats.org/officeDocument/2006/relationships/hyperlink" Target="https://peerj.com/preprints/2689v1.pdf" TargetMode="External"/><Relationship Id="rId6" Type="http://schemas.openxmlformats.org/officeDocument/2006/relationships/hyperlink" Target="https://elifesciences.org/articles/16800v1" TargetMode="External"/><Relationship Id="rId7" Type="http://schemas.openxmlformats.org/officeDocument/2006/relationships/hyperlink" Target="https://doi.org/10.31234/osf.io/ak6jr" TargetMode="External"/><Relationship Id="rId8" Type="http://schemas.openxmlformats.org/officeDocument/2006/relationships/hyperlink" Target="https://doi.org/10.12688/f1000research.8460.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flickr.com/photos/64860478@N05/42221142404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hyperlink" Target="https://www.simplilearn.com/how-to-become-a-php-developer-article" TargetMode="External"/><Relationship Id="rId5" Type="http://schemas.openxmlformats.org/officeDocument/2006/relationships/image" Target="../media/image15.jpg"/><Relationship Id="rId6" Type="http://schemas.openxmlformats.org/officeDocument/2006/relationships/image" Target="../media/image10.jpg"/><Relationship Id="rId7" Type="http://schemas.openxmlformats.org/officeDocument/2006/relationships/hyperlink" Target="https://en.wikipedia.org/wiki/File:Poland_map_flag.svg" TargetMode="External"/><Relationship Id="rId8" Type="http://schemas.openxmlformats.org/officeDocument/2006/relationships/hyperlink" Target="https://commons.wikimedia.org/wiki/File:Spain-flag-map-plus-ultra.p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pikist.com/free-photo-stxqg" TargetMode="External"/><Relationship Id="rId4" Type="http://schemas.openxmlformats.org/officeDocument/2006/relationships/hyperlink" Target="https://www.pxfuel.com/en/free-photo-qjlmt" TargetMode="External"/><Relationship Id="rId9" Type="http://schemas.openxmlformats.org/officeDocument/2006/relationships/image" Target="../media/image7.jpg"/><Relationship Id="rId5" Type="http://schemas.openxmlformats.org/officeDocument/2006/relationships/hyperlink" Target="https://www.picpedia.org/highway-signs/r/reward.html" TargetMode="External"/><Relationship Id="rId6" Type="http://schemas.openxmlformats.org/officeDocument/2006/relationships/image" Target="../media/image16.jpg"/><Relationship Id="rId7" Type="http://schemas.openxmlformats.org/officeDocument/2006/relationships/image" Target="../media/image8.jpg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eedpix.com/photo/368005/open-science-science-open-access-open-data-research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hyperlink" Target="https://commons.wikimedia.org/wiki/File:UCT_RDM_Why-Open-Science.p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hyperlink" Target="https://en.wikipedia.org/wiki/File:Benefitsofopenaccess_cc-by_logo.pd_eng.jp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885500" y="3046296"/>
            <a:ext cx="10102500" cy="1375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NL" sz="4800">
                <a:solidFill>
                  <a:schemeClr val="accent3"/>
                </a:solidFill>
              </a:rPr>
              <a:t>What is Open Science?</a:t>
            </a:r>
            <a:endParaRPr sz="4800">
              <a:solidFill>
                <a:schemeClr val="accent3"/>
              </a:solidFill>
            </a:endParaRPr>
          </a:p>
        </p:txBody>
      </p:sp>
      <p:pic>
        <p:nvPicPr>
          <p:cNvPr descr="bandera-europa.pn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668" y="6310718"/>
            <a:ext cx="76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454551" y="62435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 2020 Research and Innovation Programme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# 857647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601" y="830536"/>
            <a:ext cx="3109890" cy="217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/>
              <a:t>References </a:t>
            </a:r>
            <a:endParaRPr/>
          </a:p>
        </p:txBody>
      </p:sp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FOSTER Open Science Training Handbook,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https://book.fosteropenscience.eu</a:t>
            </a: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Kramer, B. &amp; Bosman, J. (2018). Open Science and Scholarship, Changing your research workflow, Utrecht University Library, presentation slides, 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https://docs.google.com/presentation/d/1h_CpMY6iQ6xyOEW6DQmiB9GWCG16USIu_ClLPuMWGkY/edit#slide=id.g235946e421_2_79</a:t>
            </a: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Masuzzo, P. and Martens, L. (2018). Do You Speak Open Science? Resources and Tips to Learn the Language, PeerJ preprints,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https://peerj.com/preprints/2689v1.pdf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McKiernan et al. (2016). Point of View: How open science helps researchers succeed,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https://elifesciences.org/articles/16800v1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Spellman, B., Gilbert, E. A., &amp; Corker, K. S. (2017). Open Science: What, Why, and How,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https://doi.org/10.31234/osf.io/ak6jr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Tennant JP, Waldner F, Jacques DC et al. (2016). The academic, economic and societal impacts of Open Access: an evidence-based review. </a:t>
            </a:r>
            <a:r>
              <a:rPr i="1" lang="en-NL" sz="1600">
                <a:latin typeface="Calibri"/>
                <a:ea typeface="Calibri"/>
                <a:cs typeface="Calibri"/>
                <a:sym typeface="Calibri"/>
              </a:rPr>
              <a:t>F1000Research</a:t>
            </a: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 2016, 5:632,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https://doi.org/10.12688/f1000research.8460.3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NL" sz="1600">
                <a:latin typeface="Calibri"/>
                <a:ea typeface="Calibri"/>
                <a:cs typeface="Calibri"/>
                <a:sym typeface="Calibri"/>
              </a:rPr>
              <a:t>WhiteRoseBrussels, The European Open Science Cloud – the future of Open Access research, 29 March 2018, </a:t>
            </a:r>
            <a:r>
              <a:rPr lang="en-NL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https://brussels.whiterose.ac.uk/the-european-open-science-cloud-the-future-of-open-access-research/</a:t>
            </a:r>
            <a:br>
              <a:rPr lang="en-NL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www.eosc-synergy.eu</a:t>
            </a:r>
            <a:endParaRPr/>
          </a:p>
        </p:txBody>
      </p:sp>
      <p:sp>
        <p:nvSpPr>
          <p:cNvPr id="193" name="Google Shape;193;p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6f4b2c2a6_0_6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Learning outcomes</a:t>
            </a:r>
            <a:endParaRPr/>
          </a:p>
        </p:txBody>
      </p:sp>
      <p:sp>
        <p:nvSpPr>
          <p:cNvPr id="97" name="Google Shape;97;g96f4b2c2a6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26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Define the concepts of Open Science and Open Access.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Explain the benefits of Open Science practices from a researcher’s and society’s perspective.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96f4b2c2a6_0_6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/>
              <a:t>Snapshot </a:t>
            </a:r>
            <a:endParaRPr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What is Open Science?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Benefits of Open Science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Open Access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Join now!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www.eosc-synergy.eu</a:t>
            </a:r>
            <a:endParaRPr/>
          </a:p>
        </p:txBody>
      </p:sp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45" y="1162080"/>
            <a:ext cx="2279013" cy="212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1569" y="3677010"/>
            <a:ext cx="2710980" cy="220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0134" y="3677010"/>
            <a:ext cx="3144209" cy="209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05925" y="1162080"/>
            <a:ext cx="3144209" cy="2208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b="0" i="0" lang="en-NL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Introduction  </a:t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2972225" y="4073785"/>
            <a:ext cx="2710980" cy="1325563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2989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I’m Pedro. I’m investigating the effects of artificial intelligence on human beings at a research institute in Spain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241868" y="1555831"/>
            <a:ext cx="2406180" cy="1420634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2989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I’m Anna, and I’m developing a new software to detect and treat human viruses at a university in Poland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>
            <p:ph idx="11" type="ftr"/>
          </p:nvPr>
        </p:nvSpPr>
        <p:spPr>
          <a:xfrm>
            <a:off x="0" y="6242160"/>
            <a:ext cx="9650008" cy="708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sources: </a:t>
            </a:r>
            <a:r>
              <a:rPr lang="en-NL" u="sng">
                <a:solidFill>
                  <a:schemeClr val="hlink"/>
                </a:solidFill>
                <a:hlinkClick r:id="rId7"/>
              </a:rPr>
              <a:t>https://en.wikipedia.org/wiki/File:Poland_map_flag.svg</a:t>
            </a:r>
            <a:r>
              <a:rPr lang="en-NL" u="sng"/>
              <a:t>, </a:t>
            </a:r>
            <a:r>
              <a:rPr lang="en-NL" u="sng">
                <a:solidFill>
                  <a:schemeClr val="hlink"/>
                </a:solidFill>
                <a:hlinkClick r:id="rId8"/>
              </a:rPr>
              <a:t>https://commons.wikimedia.org/wiki/File:Spain-flag-map-plus-ultra.png</a:t>
            </a:r>
            <a:r>
              <a:rPr lang="en-NL" u="sng"/>
              <a:t>, </a:t>
            </a:r>
            <a:r>
              <a:rPr lang="en-NL" u="sng">
                <a:solidFill>
                  <a:schemeClr val="hlink"/>
                </a:solidFill>
                <a:hlinkClick r:id="rId9"/>
              </a:rPr>
              <a:t>https://www.simplilearn.com/how-to-become-a-php-developer-article</a:t>
            </a:r>
            <a:r>
              <a:rPr lang="en-NL" u="sng"/>
              <a:t>, </a:t>
            </a:r>
            <a:r>
              <a:rPr lang="en-NL" u="sng">
                <a:solidFill>
                  <a:schemeClr val="hlink"/>
                </a:solidFill>
                <a:hlinkClick r:id="rId10"/>
              </a:rPr>
              <a:t>https://www.flickr.com/photos/64860478@N05/42221142404</a:t>
            </a:r>
            <a:r>
              <a:rPr lang="en-NL" u="sng"/>
              <a:t> </a:t>
            </a:r>
            <a:r>
              <a:rPr lang="en-NL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b="0" i="0" lang="en-NL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Introduction  </a:t>
            </a:r>
            <a:endParaRPr/>
          </a:p>
        </p:txBody>
      </p:sp>
      <p:sp>
        <p:nvSpPr>
          <p:cNvPr id="126" name="Google Shape;126;p4"/>
          <p:cNvSpPr txBox="1"/>
          <p:nvPr>
            <p:ph idx="11" type="ftr"/>
          </p:nvPr>
        </p:nvSpPr>
        <p:spPr>
          <a:xfrm>
            <a:off x="0" y="6242160"/>
            <a:ext cx="9650008" cy="708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sources: </a:t>
            </a:r>
            <a:r>
              <a:rPr lang="en-NL" u="sng">
                <a:solidFill>
                  <a:schemeClr val="hlink"/>
                </a:solidFill>
                <a:hlinkClick r:id="rId3"/>
              </a:rPr>
              <a:t>https://www.pikist.com/free-photo-stxqg</a:t>
            </a:r>
            <a:r>
              <a:rPr lang="en-NL"/>
              <a:t>, </a:t>
            </a:r>
            <a:r>
              <a:rPr lang="en-NL" u="sng">
                <a:solidFill>
                  <a:schemeClr val="hlink"/>
                </a:solidFill>
                <a:hlinkClick r:id="rId4"/>
              </a:rPr>
              <a:t>https://www.pxfuel.com/en/free-photo-qjlmt</a:t>
            </a:r>
            <a:r>
              <a:rPr lang="en-NL"/>
              <a:t>, </a:t>
            </a:r>
            <a:r>
              <a:rPr lang="en-NL" u="sng">
                <a:solidFill>
                  <a:schemeClr val="hlink"/>
                </a:solidFill>
                <a:hlinkClick r:id="rId5"/>
              </a:rPr>
              <a:t>https://www.picpedia.org/highway-signs/r/reward.html, https://www.picpedia.org/highway-signs/r/reward.html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2322" y="3368374"/>
            <a:ext cx="3101758" cy="218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44862" y="3489627"/>
            <a:ext cx="3100069" cy="206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44863" y="1472770"/>
            <a:ext cx="3100069" cy="202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44931" y="1472770"/>
            <a:ext cx="3067458" cy="200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/>
              <a:t>What is Open Science? </a:t>
            </a:r>
            <a:endParaRPr/>
          </a:p>
        </p:txBody>
      </p:sp>
      <p:sp>
        <p:nvSpPr>
          <p:cNvPr id="137" name="Google Shape;137;p5"/>
          <p:cNvSpPr txBox="1"/>
          <p:nvPr>
            <p:ph idx="11" type="ftr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source: </a:t>
            </a:r>
            <a:r>
              <a:rPr lang="en-NL" u="sng">
                <a:solidFill>
                  <a:schemeClr val="hlink"/>
                </a:solidFill>
                <a:hlinkClick r:id="rId3"/>
              </a:rPr>
              <a:t>https://www.needpix.com/photo/368005/open-science-science-open-access-open-data-research</a:t>
            </a:r>
            <a:r>
              <a:rPr lang="en-NL"/>
              <a:t> </a:t>
            </a:r>
            <a:endParaRPr/>
          </a:p>
        </p:txBody>
      </p:sp>
      <p:sp>
        <p:nvSpPr>
          <p:cNvPr id="138" name="Google Shape;138;p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838201" y="1690688"/>
            <a:ext cx="5791200" cy="412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N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Science is a movement to make scientific processes more transparent and results more accessible.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N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about ‘openly creating, sharing and assessing research, wherever this is viable’, and it can be done prior, during and after research.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N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Increasingly, open sharing of publicly-funded research is becoming a common practice.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6637" y="1793064"/>
            <a:ext cx="3046931" cy="327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/>
              <a:t>Benefits of Open Science </a:t>
            </a:r>
            <a:endParaRPr/>
          </a:p>
        </p:txBody>
      </p: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0384" y="1661442"/>
            <a:ext cx="4178300" cy="41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838200" y="1661442"/>
            <a:ext cx="5090026" cy="422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 citation rates</a:t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Better publication productivity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Higher impact of publications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Fewer errors in research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Networking opportunities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Innovation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Better documentation and reproducibility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Lower costs of performing research</a:t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Char char="•"/>
            </a:pPr>
            <a:r>
              <a:rPr lang="en-NL" sz="25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Meeting funder requirements </a:t>
            </a:r>
            <a:endParaRPr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149" name="Google Shape;149;p6"/>
          <p:cNvSpPr txBox="1"/>
          <p:nvPr>
            <p:ph idx="11" type="ftr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source: </a:t>
            </a:r>
            <a:r>
              <a:rPr lang="en-NL" u="sng">
                <a:solidFill>
                  <a:schemeClr val="hlink"/>
                </a:solidFill>
                <a:hlinkClick r:id="rId4"/>
              </a:rPr>
              <a:t>https://commons.wikimedia.org/wiki/File:UCT_RDM_Why-Open-Science.png</a:t>
            </a:r>
            <a:r>
              <a:rPr lang="en-NL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/>
              <a:t>Open Access</a:t>
            </a:r>
            <a:endParaRPr/>
          </a:p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838200" y="1825625"/>
            <a:ext cx="44958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934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One of the most well-established practices of Open Science.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4193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Research publications can be accessed online, free of charge by any user and with no technical obstacles.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4193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NL">
                <a:latin typeface="Calibri"/>
                <a:ea typeface="Calibri"/>
                <a:cs typeface="Calibri"/>
                <a:sym typeface="Calibri"/>
              </a:rPr>
              <a:t>Other numerous academic, economic and societal advantages.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br>
              <a:rPr lang="en-NL" sz="2590"/>
            </a:br>
            <a:endParaRPr sz="2590"/>
          </a:p>
        </p:txBody>
      </p:sp>
      <p:sp>
        <p:nvSpPr>
          <p:cNvPr id="156" name="Google Shape;156;p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8220" y="1084708"/>
            <a:ext cx="6251445" cy="468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>
            <p:ph idx="11" type="ftr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Image source: </a:t>
            </a:r>
            <a:r>
              <a:rPr lang="en-NL" u="sng">
                <a:solidFill>
                  <a:schemeClr val="hlink"/>
                </a:solidFill>
                <a:hlinkClick r:id="rId4"/>
              </a:rPr>
              <a:t>https://en.wikipedia.org/wiki/File:Benefitsofopenaccess_cc-by_logo.pd_eng.jpg</a:t>
            </a:r>
            <a:r>
              <a:rPr lang="en-NL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NL"/>
              <a:t>Join now! </a:t>
            </a:r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>
            <a:off x="3449056" y="1289140"/>
            <a:ext cx="4586452" cy="4662506"/>
            <a:chOff x="2071017" y="1253"/>
            <a:chExt cx="4586452" cy="4662506"/>
          </a:xfrm>
        </p:grpSpPr>
        <p:sp>
          <p:nvSpPr>
            <p:cNvPr id="166" name="Google Shape;166;p8"/>
            <p:cNvSpPr/>
            <p:nvPr/>
          </p:nvSpPr>
          <p:spPr>
            <a:xfrm>
              <a:off x="3736670" y="1253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30AAC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8"/>
            <p:cNvSpPr txBox="1"/>
            <p:nvPr/>
          </p:nvSpPr>
          <p:spPr>
            <a:xfrm>
              <a:off x="3776496" y="41079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 and cite existing public data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79828" y="3371"/>
                  </a:moveTo>
                  <a:lnTo>
                    <a:pt x="79828" y="3371"/>
                  </a:lnTo>
                  <a:cubicBezTo>
                    <a:pt x="88112" y="6272"/>
                    <a:pt x="95658" y="10954"/>
                    <a:pt x="101935" y="17089"/>
                  </a:cubicBezTo>
                </a:path>
              </a:pathLst>
            </a:custGeom>
            <a:noFill/>
            <a:ln cap="flat" cmpd="sng" w="9525">
              <a:solidFill>
                <a:srgbClr val="35B4D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5402323" y="962918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42B1D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5442149" y="1002744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your research data through trusted repositories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117558" y="43057"/>
                  </a:moveTo>
                  <a:lnTo>
                    <a:pt x="117558" y="43057"/>
                  </a:lnTo>
                  <a:cubicBezTo>
                    <a:pt x="120814" y="54118"/>
                    <a:pt x="120814" y="65883"/>
                    <a:pt x="117558" y="76944"/>
                  </a:cubicBezTo>
                </a:path>
              </a:pathLst>
            </a:custGeom>
            <a:noFill/>
            <a:ln cap="flat" cmpd="sng" w="9525">
              <a:solidFill>
                <a:srgbClr val="49B7D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5402323" y="2886249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57B9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5442149" y="2926075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If relevant, release the code and the environment needed to run in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101936" y="102911"/>
                  </a:moveTo>
                  <a:cubicBezTo>
                    <a:pt x="95659" y="109045"/>
                    <a:pt x="88112" y="113728"/>
                    <a:pt x="79829" y="116629"/>
                  </a:cubicBezTo>
                </a:path>
              </a:pathLst>
            </a:custGeom>
            <a:noFill/>
            <a:ln cap="flat" cmpd="sng" w="9525">
              <a:solidFill>
                <a:srgbClr val="5DBED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36670" y="3847914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6DC1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3776496" y="3887740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 free copies of your research articles online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40172" y="116629"/>
                  </a:moveTo>
                  <a:lnTo>
                    <a:pt x="40172" y="116629"/>
                  </a:lnTo>
                  <a:cubicBezTo>
                    <a:pt x="31888" y="113728"/>
                    <a:pt x="24342" y="109046"/>
                    <a:pt x="18065" y="102911"/>
                  </a:cubicBezTo>
                </a:path>
              </a:pathLst>
            </a:custGeom>
            <a:noFill/>
            <a:ln cap="flat" cmpd="sng" w="9525">
              <a:solidFill>
                <a:srgbClr val="71C4D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71017" y="2886249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82CA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2110843" y="2926075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Noto Sans Symbols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 preprints of research manuscripts  online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2442" y="76943"/>
                  </a:moveTo>
                  <a:lnTo>
                    <a:pt x="2442" y="76943"/>
                  </a:lnTo>
                  <a:cubicBezTo>
                    <a:pt x="-814" y="65882"/>
                    <a:pt x="-814" y="54117"/>
                    <a:pt x="2442" y="43056"/>
                  </a:cubicBezTo>
                </a:path>
              </a:pathLst>
            </a:custGeom>
            <a:noFill/>
            <a:ln cap="flat" cmpd="sng" w="9525">
              <a:solidFill>
                <a:srgbClr val="86CB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071017" y="962918"/>
              <a:ext cx="1255146" cy="815845"/>
            </a:xfrm>
            <a:prstGeom prst="roundRect">
              <a:avLst>
                <a:gd fmla="val 16667" name="adj"/>
              </a:avLst>
            </a:prstGeom>
            <a:solidFill>
              <a:srgbClr val="98D2E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2110843" y="1002744"/>
              <a:ext cx="1175494" cy="736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Noto Sans Symbols"/>
                <a:buNone/>
              </a:pPr>
              <a:r>
                <a:rPr lang="en-N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Publish in open access journals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2440913" y="409176"/>
              <a:ext cx="3846660" cy="3846660"/>
            </a:xfrm>
            <a:custGeom>
              <a:rect b="b" l="l" r="r" t="t"/>
              <a:pathLst>
                <a:path extrusionOk="0" h="120000" w="120000">
                  <a:moveTo>
                    <a:pt x="18064" y="17089"/>
                  </a:moveTo>
                  <a:lnTo>
                    <a:pt x="18064" y="17089"/>
                  </a:lnTo>
                  <a:cubicBezTo>
                    <a:pt x="24341" y="10955"/>
                    <a:pt x="31888" y="6272"/>
                    <a:pt x="40171" y="3371"/>
                  </a:cubicBezTo>
                </a:path>
              </a:pathLst>
            </a:custGeom>
            <a:noFill/>
            <a:ln cap="flat" cmpd="sng" w="9525">
              <a:solidFill>
                <a:srgbClr val="99D2E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www.eosc-synergy.eu</a:t>
            </a:r>
            <a:endParaRPr/>
          </a:p>
        </p:txBody>
      </p:sp>
      <p:sp>
        <p:nvSpPr>
          <p:cNvPr id="185" name="Google Shape;185;p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2019-10-03T10:38:56Z</dcterms:created>
  <dc:creator>Iulia Popescu</dc:creator>
</cp:coreProperties>
</file>