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unito" pitchFamily="2" charset="77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MavYQ2UTFNizL93yuKn+fYgMy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662"/>
  </p:normalViewPr>
  <p:slideViewPr>
    <p:cSldViewPr snapToGrid="0" snapToObjects="1">
      <p:cViewPr varScale="1">
        <p:scale>
          <a:sx n="153" d="100"/>
          <a:sy n="153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0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4279524d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4279524d0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94279524d0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510b4e8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510b4e8d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9510b4e8d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510b4e8d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510b4e8d0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9510b4e8d0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510b4e8d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510b4e8d0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9510b4e8d0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3c86832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3c86832c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53c86832c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bg>
      <p:bgPr>
        <a:solidFill>
          <a:srgbClr val="3F3F3F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/>
          <p:nvPr/>
        </p:nvSpPr>
        <p:spPr>
          <a:xfrm>
            <a:off x="10202779" y="1"/>
            <a:ext cx="1989222" cy="1030288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9"/>
          <p:cNvSpPr txBox="1">
            <a:spLocks noGrp="1"/>
          </p:cNvSpPr>
          <p:nvPr>
            <p:ph type="ctrTitle"/>
          </p:nvPr>
        </p:nvSpPr>
        <p:spPr>
          <a:xfrm>
            <a:off x="565484" y="1122363"/>
            <a:ext cx="1010251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unito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subTitle" idx="1"/>
          </p:nvPr>
        </p:nvSpPr>
        <p:spPr>
          <a:xfrm>
            <a:off x="565484" y="3602038"/>
            <a:ext cx="1010251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" name="Google Shape;2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97699" y="207964"/>
            <a:ext cx="1637628" cy="77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 rot="5400000">
            <a:off x="5906210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 rot="5400000">
            <a:off x="1176797" y="26528"/>
            <a:ext cx="5811838" cy="648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IF ANIMADO">
  <p:cSld name="GIF ANIMAD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/>
          <p:nvPr/>
        </p:nvSpPr>
        <p:spPr>
          <a:xfrm>
            <a:off x="0" y="0"/>
            <a:ext cx="12192000" cy="62564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5326" y="1648326"/>
            <a:ext cx="3561348" cy="356134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0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Nunito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919454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>
            <a:spLocks noGrp="1"/>
          </p:cNvSpPr>
          <p:nvPr>
            <p:ph type="pic" idx="2"/>
          </p:nvPr>
        </p:nvSpPr>
        <p:spPr>
          <a:xfrm>
            <a:off x="5183188" y="1215189"/>
            <a:ext cx="6172200" cy="464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0" y="6260841"/>
            <a:ext cx="10335125" cy="5971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8"/>
          <p:cNvSpPr/>
          <p:nvPr/>
        </p:nvSpPr>
        <p:spPr>
          <a:xfrm>
            <a:off x="10335126" y="6260841"/>
            <a:ext cx="1856874" cy="5971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  <a:defRPr sz="3600" b="0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" name="Google Shape;16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233091" y="159821"/>
            <a:ext cx="1647760" cy="80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9805737" cy="27596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cience-ouverte.cnrs.fr/actualite/journee-de-leuropean-open-science-cloud-eosc-au-cnrs" TargetMode="External"/><Relationship Id="rId5" Type="http://schemas.openxmlformats.org/officeDocument/2006/relationships/hyperlink" Target="https://publicdomainvectors.org/en/free-clipart/Sky-with-clouds-vector-graphics/10652.html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russels.whiterose.ac.uk/the-european-open-science-cloud-the-future-of-open-access-research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885500" y="3046296"/>
            <a:ext cx="10102500" cy="13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What is European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Open Science Cloud? </a:t>
            </a:r>
            <a:endParaRPr sz="4800" b="1" i="1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 descr="bandera-europ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668" y="6310718"/>
            <a:ext cx="762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1454551" y="624356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Horizon 2020 Research and Innovation Programme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Grant Agreement # 857647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203700" y="5385861"/>
            <a:ext cx="67843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601" y="830536"/>
            <a:ext cx="3109890" cy="217224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689600" y="5385850"/>
            <a:ext cx="10494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João Mendes Moreira</a:t>
            </a:r>
            <a:endParaRPr sz="15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Head of Scientific Information</a:t>
            </a:r>
            <a:endParaRPr sz="15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Foundation for Science and Technology (FCT) | FCCN Unit, Portugal </a:t>
            </a:r>
            <a:endParaRPr sz="15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45423" y="5494375"/>
            <a:ext cx="1838514" cy="6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/>
              <a:t>Learn more </a:t>
            </a:r>
            <a:endParaRPr/>
          </a:p>
        </p:txBody>
      </p:sp>
      <p:sp>
        <p:nvSpPr>
          <p:cNvPr id="167" name="Google Shape;16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sz="2400">
                <a:solidFill>
                  <a:srgbClr val="000000"/>
                </a:solidFill>
              </a:rPr>
              <a:t>European Commission, https://ec.europa.eu/research/openscience/index.cfm?pg=open-science-cloud 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sz="2400">
                <a:solidFill>
                  <a:srgbClr val="000000"/>
                </a:solidFill>
              </a:rPr>
              <a:t>European Commission (2017), EOSC Declaration, https://ec.europa.eu/research/openscience/pdf/eosc_declaration.pdf#view=fit&amp;pagemode=none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sz="2400">
                <a:solidFill>
                  <a:srgbClr val="000000"/>
                </a:solidFill>
              </a:rPr>
              <a:t>European Commission, Open Science Factsheet, https://ec.europa.eu/info/sites/info/files/research_and_innovation/knowledge_publications_tools_and_data/documents/ec_rtd_factsheet-open-science_2019.pdf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sz="2400">
                <a:solidFill>
                  <a:srgbClr val="000000"/>
                </a:solidFill>
              </a:rPr>
              <a:t>EOSC Portal, https://www.eosc-portal.eu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sz="2400">
                <a:solidFill>
                  <a:srgbClr val="000000"/>
                </a:solidFill>
              </a:rPr>
              <a:t>EOSC Secretariat, https://www.eoscsecretariat.eu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sz="2400">
                <a:solidFill>
                  <a:srgbClr val="000000"/>
                </a:solidFill>
              </a:rPr>
              <a:t>EOSC Synergy, https://www.eosc-synergy.eu</a:t>
            </a:r>
            <a:endParaRPr sz="24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168" name="Google Shape;168;p7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www.eosc-synergy.eu</a:t>
            </a:r>
            <a:endParaRPr/>
          </a:p>
        </p:txBody>
      </p:sp>
      <p:sp>
        <p:nvSpPr>
          <p:cNvPr id="169" name="Google Shape;169;p7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/>
              <a:t>Snapshot </a:t>
            </a:r>
            <a:endParaRPr/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Introduction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What is European Open Science Cloud (EOSC)?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Tangible benefits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Bigger picture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Learn more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00" name="Google Shape;100;p2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www.eosc-synergy.eu</a:t>
            </a: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4279524d0_0_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Learning outcomes</a:t>
            </a:r>
            <a:endParaRPr/>
          </a:p>
        </p:txBody>
      </p:sp>
      <p:sp>
        <p:nvSpPr>
          <p:cNvPr id="108" name="Google Shape;108;g94279524d0_0_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Define the European Open Science Cloud (EOSC) programme.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Explain the key benefits and challenges of the EOSC.</a:t>
            </a:r>
            <a:endParaRPr/>
          </a:p>
        </p:txBody>
      </p:sp>
      <p:sp>
        <p:nvSpPr>
          <p:cNvPr id="109" name="Google Shape;109;g94279524d0_0_6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15" name="Google Shape;115;p3"/>
          <p:cNvSpPr txBox="1"/>
          <p:nvPr/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 sz="3600" b="0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Introduction  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838200" y="1573594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endParaRPr sz="3600" b="0" i="0" u="none" strike="noStrike" cap="non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4495800" y="3141710"/>
            <a:ext cx="1918952" cy="96591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rgbClr val="2989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4752" y="2363858"/>
            <a:ext cx="5501717" cy="252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1290193"/>
            <a:ext cx="3310157" cy="470192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>
            <a:spLocks noGrp="1"/>
          </p:cNvSpPr>
          <p:nvPr>
            <p:ph type="ftr" idx="11"/>
          </p:nvPr>
        </p:nvSpPr>
        <p:spPr>
          <a:xfrm>
            <a:off x="0" y="6310300"/>
            <a:ext cx="10252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sources: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https://publicdomainvectors.org/en/free-clipart/Sky-with-clouds-vector-graphics/10652.html</a:t>
            </a:r>
            <a:r>
              <a:rPr lang="en-GB"/>
              <a:t>,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https://www.science-ouverte.cnrs.fr/actualite/journee-de-leuropean-open-science-cloud-eosc-au-cnrs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/>
              <a:t>What is European Open Science Cloud (EOSC)?</a:t>
            </a:r>
            <a:endParaRPr/>
          </a:p>
        </p:txBody>
      </p:sp>
      <p:sp>
        <p:nvSpPr>
          <p:cNvPr id="126" name="Google Shape;126;p4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27" name="Google Shape;127;p4"/>
          <p:cNvSpPr txBox="1">
            <a:spLocks noGrp="1"/>
          </p:cNvSpPr>
          <p:nvPr>
            <p:ph type="body" idx="1"/>
          </p:nvPr>
        </p:nvSpPr>
        <p:spPr>
          <a:xfrm>
            <a:off x="838200" y="1661442"/>
            <a:ext cx="5090026" cy="422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349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0"/>
              <a:buFont typeface="Calibri"/>
              <a:buChar char="•"/>
            </a:pPr>
            <a:r>
              <a:rPr lang="en-GB" sz="2690">
                <a:latin typeface="Calibri"/>
                <a:ea typeface="Calibri"/>
                <a:cs typeface="Calibri"/>
                <a:sym typeface="Calibri"/>
              </a:rPr>
              <a:t>Programme funded by the European Commission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349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90"/>
              <a:buFont typeface="Calibri"/>
              <a:buChar char="•"/>
            </a:pPr>
            <a:r>
              <a:rPr lang="en-GB" sz="2690">
                <a:latin typeface="Calibri"/>
                <a:ea typeface="Calibri"/>
                <a:cs typeface="Calibri"/>
                <a:sym typeface="Calibri"/>
              </a:rPr>
              <a:t>40 countries involved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349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90"/>
              <a:buFont typeface="Calibri"/>
              <a:buChar char="•"/>
            </a:pPr>
            <a:r>
              <a:rPr lang="en-GB" sz="2690">
                <a:latin typeface="Calibri"/>
                <a:ea typeface="Calibri"/>
                <a:cs typeface="Calibri"/>
                <a:sym typeface="Calibri"/>
              </a:rPr>
              <a:t>Reaches 1.7 million European researchers and 70 million students and professionals 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349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90"/>
              <a:buFont typeface="Calibri"/>
              <a:buChar char="•"/>
            </a:pPr>
            <a:r>
              <a:rPr lang="en-GB" sz="2690">
                <a:latin typeface="Calibri"/>
                <a:ea typeface="Calibri"/>
                <a:cs typeface="Calibri"/>
                <a:sym typeface="Calibri"/>
              </a:rPr>
              <a:t>Offers virtual environment with open and seamless services for research data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349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90"/>
              <a:buFont typeface="Calibri"/>
              <a:buChar char="•"/>
            </a:pPr>
            <a:r>
              <a:rPr lang="en-GB" sz="2690">
                <a:latin typeface="Calibri"/>
                <a:ea typeface="Calibri"/>
                <a:cs typeface="Calibri"/>
                <a:sym typeface="Calibri"/>
              </a:rPr>
              <a:t>A range of projects running to help overcome existing challenges to EOSC</a:t>
            </a:r>
            <a:br>
              <a:rPr lang="en-GB" sz="2690">
                <a:latin typeface="Calibri"/>
                <a:ea typeface="Calibri"/>
                <a:cs typeface="Calibri"/>
                <a:sym typeface="Calibri"/>
              </a:rPr>
            </a:br>
            <a:endParaRPr sz="26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641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  <a:p>
            <a:pPr marL="228600" lvl="0" indent="-641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</p:txBody>
      </p:sp>
      <p:sp>
        <p:nvSpPr>
          <p:cNvPr id="128" name="Google Shape;128;p4"/>
          <p:cNvSpPr txBox="1">
            <a:spLocks noGrp="1"/>
          </p:cNvSpPr>
          <p:nvPr>
            <p:ph type="ftr" idx="11"/>
          </p:nvPr>
        </p:nvSpPr>
        <p:spPr>
          <a:xfrm>
            <a:off x="0" y="6310312"/>
            <a:ext cx="8229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https://brussels.whiterose.ac.uk/the-european-open-science-cloud-the-future-of-open-access-research/</a:t>
            </a:r>
            <a:r>
              <a:rPr lang="en-GB"/>
              <a:t> </a:t>
            </a:r>
            <a:endParaRPr/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8226" y="1504145"/>
            <a:ext cx="5715000" cy="4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510b4e8d0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Tangible benefits</a:t>
            </a:r>
            <a:endParaRPr/>
          </a:p>
        </p:txBody>
      </p:sp>
      <p:sp>
        <p:nvSpPr>
          <p:cNvPr id="136" name="Google Shape;136;g9510b4e8d0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As a one-stop-shop, EOSC will enable researchers to manage data along the research life cycle and work with data in an integrated and simplified way.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Use and reuse of cross-disciplinary data will be more effective.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Researchers will be able to run simulations and perform experiments through a web interface.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EOSC supports the principles of Open Science, where researchers can build on existing data, and create new data.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9510b4e8d0_0_0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510b4e8d0_0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Challenges </a:t>
            </a:r>
            <a:endParaRPr/>
          </a:p>
        </p:txBody>
      </p:sp>
      <p:sp>
        <p:nvSpPr>
          <p:cNvPr id="144" name="Google Shape;144;g9510b4e8d0_0_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Key challenge is to convince service providers to align their services with EOSC.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Adjusting and adapting existing services means more investment and resources will be needed.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EOSC also means researchers will do research in different ways.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To make use of EOSC, researchers will need to train themselves and be encouraged to use the services as part of routine. </a:t>
            </a:r>
            <a:endParaRPr sz="2600"/>
          </a:p>
        </p:txBody>
      </p:sp>
      <p:sp>
        <p:nvSpPr>
          <p:cNvPr id="145" name="Google Shape;145;g9510b4e8d0_0_7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510b4e8d0_0_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Bigger picture</a:t>
            </a:r>
            <a:endParaRPr/>
          </a:p>
        </p:txBody>
      </p:sp>
      <p:sp>
        <p:nvSpPr>
          <p:cNvPr id="152" name="Google Shape;152;g9510b4e8d0_0_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Research data and related services will support building the European data economy.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EU member states are working hard to take this opportunity and be able to compete with other countries.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To be successful, EOSC needs to be straightforward and deliver value to the end user.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EOSC is to become a seamless and integrated set of infrastructures and services for better science; easy to use and free for all researchers and relevant stakeholders.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9510b4e8d0_0_14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3c86832c7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 </a:t>
            </a:r>
            <a:endParaRPr/>
          </a:p>
        </p:txBody>
      </p:sp>
      <p:sp>
        <p:nvSpPr>
          <p:cNvPr id="160" name="Google Shape;160;g53c86832c7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EOSC offers a virtual environment with open and seamless services for research data.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It will benefit researchers by: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○"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Enabling them to manage data along the research life cycle and work with data in an integrated and simplified way.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○"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Enabling them to run simulations and perform experiments through a web interface.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○"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Enabling them to build on existing data, and create new data. 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○"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Making a more effective use and reuse of cross-disciplinary data.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The new European data economy is expected to increase national budgets and boost economies. 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53c86832c7_0_0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EOS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9BDDF"/>
      </a:accent1>
      <a:accent2>
        <a:srgbClr val="DD282E"/>
      </a:accent2>
      <a:accent3>
        <a:srgbClr val="C8D400"/>
      </a:accent3>
      <a:accent4>
        <a:srgbClr val="FFDB00"/>
      </a:accent4>
      <a:accent5>
        <a:srgbClr val="4472C4"/>
      </a:accent5>
      <a:accent6>
        <a:srgbClr val="70AD47"/>
      </a:accent6>
      <a:hlink>
        <a:srgbClr val="39BDDF"/>
      </a:hlink>
      <a:folHlink>
        <a:srgbClr val="95999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</Words>
  <Application>Microsoft Macintosh PowerPoint</Application>
  <PresentationFormat>Widescreen</PresentationFormat>
  <Paragraphs>73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Nunito</vt:lpstr>
      <vt:lpstr>Arial</vt:lpstr>
      <vt:lpstr>Tema de Office</vt:lpstr>
      <vt:lpstr>PowerPoint Presentation</vt:lpstr>
      <vt:lpstr>Snapshot </vt:lpstr>
      <vt:lpstr>Learning outcomes</vt:lpstr>
      <vt:lpstr>PowerPoint Presentation</vt:lpstr>
      <vt:lpstr>What is European Open Science Cloud (EOSC)?</vt:lpstr>
      <vt:lpstr>Tangible benefits</vt:lpstr>
      <vt:lpstr>Challenges </vt:lpstr>
      <vt:lpstr>Bigger picture</vt:lpstr>
      <vt:lpstr>Summary </vt:lpstr>
      <vt:lpstr>Learn more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Iulia Popescu</dc:creator>
  <cp:lastModifiedBy>Microsoft Office User</cp:lastModifiedBy>
  <cp:revision>1</cp:revision>
  <dcterms:created xsi:type="dcterms:W3CDTF">2019-10-03T10:38:56Z</dcterms:created>
  <dcterms:modified xsi:type="dcterms:W3CDTF">2021-03-23T12:49:18Z</dcterms:modified>
</cp:coreProperties>
</file>