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unito" pitchFamily="2" charset="77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uRTi18c4dLkNPev5obtn+ypo1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662"/>
  </p:normalViewPr>
  <p:slideViewPr>
    <p:cSldViewPr snapToGrid="0" snapToObjects="1">
      <p:cViewPr varScale="1">
        <p:scale>
          <a:sx n="153" d="100"/>
          <a:sy n="153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42a5e17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942a5e179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942a5e179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figure is a high level overview of the SQAaaS (Software Quality Assurance as a Service) component that will be developed throughout the Synergy project. You can see 2 outputs we will deliver: the pipeline-as-a-service (that will compose customized pipelines based on the end user selection) and the quality assessment itself, which will provide a quality report and the associated quality (digital) badge, so that users of the software/service can know at a glance its quality attributes/achievements.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GB"/>
            </a:br>
            <a:endParaRPr/>
          </a:p>
        </p:txBody>
      </p:sp>
      <p:sp>
        <p:nvSpPr>
          <p:cNvPr id="130" name="Google Shape;13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1a50e4a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1a50e4ae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a1a50e4ae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bg>
      <p:bgPr>
        <a:solidFill>
          <a:srgbClr val="3F3F3F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>
            <a:off x="10202779" y="1"/>
            <a:ext cx="1989222" cy="1030288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0"/>
          <p:cNvSpPr txBox="1">
            <a:spLocks noGrp="1"/>
          </p:cNvSpPr>
          <p:nvPr>
            <p:ph type="ctrTitle"/>
          </p:nvPr>
        </p:nvSpPr>
        <p:spPr>
          <a:xfrm>
            <a:off x="565484" y="1122363"/>
            <a:ext cx="1010251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unito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subTitle" idx="1"/>
          </p:nvPr>
        </p:nvSpPr>
        <p:spPr>
          <a:xfrm>
            <a:off x="565484" y="3602038"/>
            <a:ext cx="1010251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" name="Google Shape;2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97699" y="207964"/>
            <a:ext cx="1637628" cy="77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>
            <a:spLocks noGrp="1"/>
          </p:cNvSpPr>
          <p:nvPr>
            <p:ph type="title"/>
          </p:nvPr>
        </p:nvSpPr>
        <p:spPr>
          <a:xfrm rot="5400000">
            <a:off x="5906210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1"/>
          </p:nvPr>
        </p:nvSpPr>
        <p:spPr>
          <a:xfrm rot="5400000">
            <a:off x="1176797" y="26528"/>
            <a:ext cx="5811838" cy="648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IF ANIMADO">
  <p:cSld name="GIF ANIMAD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/>
          <p:nvPr/>
        </p:nvSpPr>
        <p:spPr>
          <a:xfrm>
            <a:off x="0" y="0"/>
            <a:ext cx="12192000" cy="62564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5326" y="1648326"/>
            <a:ext cx="3561348" cy="356134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1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Nunito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919454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body"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>
            <a:spLocks noGrp="1"/>
          </p:cNvSpPr>
          <p:nvPr>
            <p:ph type="pic" idx="2"/>
          </p:nvPr>
        </p:nvSpPr>
        <p:spPr>
          <a:xfrm>
            <a:off x="5183188" y="1215189"/>
            <a:ext cx="6172200" cy="464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0" y="6260841"/>
            <a:ext cx="10335125" cy="5971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9"/>
          <p:cNvSpPr/>
          <p:nvPr/>
        </p:nvSpPr>
        <p:spPr>
          <a:xfrm>
            <a:off x="10335126" y="6260841"/>
            <a:ext cx="1856874" cy="5971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  <a:defRPr sz="3600" b="0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" name="Google Shape;16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233091" y="159821"/>
            <a:ext cx="1647760" cy="80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9805737" cy="27596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ndigo-dc/sqa-baselin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osc-synergy.github.io/service-qa-baseline/" TargetMode="External"/><Relationship Id="rId5" Type="http://schemas.openxmlformats.org/officeDocument/2006/relationships/hyperlink" Target="https://github.com/EOSC-synergy/service-qa-baseline" TargetMode="External"/><Relationship Id="rId4" Type="http://schemas.openxmlformats.org/officeDocument/2006/relationships/hyperlink" Target="https://indigo-dc.github.io/sqa-baselin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885500" y="3046296"/>
            <a:ext cx="10102500" cy="255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4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EOSC in practice: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4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Facilitating software quality </a:t>
            </a:r>
            <a:endParaRPr sz="4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4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across EOSC services 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</a:pPr>
            <a:endParaRPr sz="4200">
              <a:solidFill>
                <a:schemeClr val="accent3"/>
              </a:solidFill>
            </a:endParaRPr>
          </a:p>
        </p:txBody>
      </p:sp>
      <p:pic>
        <p:nvPicPr>
          <p:cNvPr id="88" name="Google Shape;88;p1" descr="bandera-europ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668" y="6310718"/>
            <a:ext cx="762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1454551" y="624356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Horizon 2020 Research and Innovation Programme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Grant Agreement # 857647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203700" y="5385861"/>
            <a:ext cx="67843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601" y="830536"/>
            <a:ext cx="3109890" cy="217224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2046225" y="5560750"/>
            <a:ext cx="8571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Pablo Orviz, Spanish National Research Council (CSIC) | Institute of Physics of Cantabria (IFCA)</a:t>
            </a:r>
            <a:endParaRPr sz="150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77307" y="5480000"/>
            <a:ext cx="1838493" cy="6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42a5e179d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Learning outcomes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942a5e179d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Explain the function of software quality assurance for EOSC services.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Define the benefits of the Software Quality Assurance as a Service platform (SQAaaS).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942a5e179d_0_0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Snapshot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End user as priority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Benefits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Challenges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Future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Learn more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www.eosc-synergy.eu</a:t>
            </a:r>
            <a:endParaRPr/>
          </a:p>
        </p:txBody>
      </p:sp>
      <p:sp>
        <p:nvSpPr>
          <p:cNvPr id="109" name="Google Shape;109;p2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Introduction 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>
            <a:spLocks noGrp="1"/>
          </p:cNvSpPr>
          <p:nvPr>
            <p:ph type="ftr" idx="11"/>
          </p:nvPr>
        </p:nvSpPr>
        <p:spPr>
          <a:xfrm>
            <a:off x="0" y="6310312"/>
            <a:ext cx="8229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Image source:</a:t>
            </a:r>
            <a:endParaRPr/>
          </a:p>
        </p:txBody>
      </p:sp>
      <p:sp>
        <p:nvSpPr>
          <p:cNvPr id="117" name="Google Shape;117;p3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838200" y="1690688"/>
            <a:ext cx="9665367" cy="670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GB" sz="2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Today, there is a general agreement that software is a key pillar of Open Science. </a:t>
            </a:r>
            <a:endParaRPr sz="14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GB" sz="2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 Synergy facilitates software quality and helps ensure customer satisfaction with EOSC services. </a:t>
            </a:r>
            <a:endParaRPr sz="14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GB" sz="2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baseline criteria for the quality assurance of software and services will:</a:t>
            </a:r>
            <a:endParaRPr sz="14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o"/>
            </a:pPr>
            <a:r>
              <a:rPr lang="en-GB" sz="2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Foster good practices of developing a source code across Europe. </a:t>
            </a:r>
            <a:endParaRPr sz="14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o"/>
            </a:pPr>
            <a:r>
              <a:rPr lang="en-GB" sz="2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Enable to analyse and assess the quality of any EOSC service that is based on software. </a:t>
            </a:r>
            <a:endParaRPr sz="14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br>
              <a:rPr lang="en-GB" sz="2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End user as priority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838200" y="1661442"/>
            <a:ext cx="9014138" cy="422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Compliance with good practices in software development may represent a steep learning curve.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Setting up the infrastructure entails getting familiar with so-called continuous integration services (CIS). 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EOSC Synergy is not limited to collecting and maintaining quality criteria for software and services.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The ultimate goal is to provide a platform that automates tasks as much as possible for the end user (Software Quality Assurance/SQA as a Service).</a:t>
            </a:r>
            <a:br>
              <a:rPr lang="en-GB">
                <a:latin typeface="Calibri"/>
                <a:ea typeface="Calibri"/>
                <a:cs typeface="Calibri"/>
                <a:sym typeface="Calibri"/>
              </a:rPr>
            </a:br>
            <a:br>
              <a:rPr lang="en-GB" sz="2380"/>
            </a:br>
            <a:br>
              <a:rPr lang="en-GB" sz="2380"/>
            </a:br>
            <a:br>
              <a:rPr lang="en-GB" sz="2380"/>
            </a:br>
            <a:endParaRPr sz="2380"/>
          </a:p>
          <a:p>
            <a:pPr marL="228600" lvl="0" indent="-7747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380"/>
          </a:p>
        </p:txBody>
      </p:sp>
      <p:sp>
        <p:nvSpPr>
          <p:cNvPr id="126" name="Google Shape;126;p4"/>
          <p:cNvSpPr txBox="1">
            <a:spLocks noGrp="1"/>
          </p:cNvSpPr>
          <p:nvPr>
            <p:ph type="ftr" idx="11"/>
          </p:nvPr>
        </p:nvSpPr>
        <p:spPr>
          <a:xfrm>
            <a:off x="0" y="6310312"/>
            <a:ext cx="8229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Image source: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Benefits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021687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By using a web interface, the end user can select the criteria that they want to use in their software code.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SQA-as-a-Service will allow the end user to customise their own baselines with the criteria they want to apply to their code, and thus, suitable for any use case. 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End user will receive a report and a digital badge indicating the quality of the source code. 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The badge recognises hard work and provides confidence and trust for the end user.</a:t>
            </a:r>
            <a:br>
              <a:rPr lang="en-GB" sz="20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2000"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ftr" idx="11"/>
          </p:nvPr>
        </p:nvSpPr>
        <p:spPr>
          <a:xfrm>
            <a:off x="0" y="6310312"/>
            <a:ext cx="8229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Image source:</a:t>
            </a:r>
            <a:endParaRPr/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6997" y="1400622"/>
            <a:ext cx="5021688" cy="434568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/>
          <p:nvPr/>
        </p:nvSpPr>
        <p:spPr>
          <a:xfrm>
            <a:off x="6710024" y="5726668"/>
            <a:ext cx="50216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High-level overview of the SQAaaS 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Challenges and future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The biggest challenge is cultural.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Still, researchers need to embrace the values of Open Science. 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Others will only adopt software and services if these meet the quality criteria.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The baseline criteria are available in a GitHub repository.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SQA-as-a-Service platform is expected to be ready in early 2022. </a:t>
            </a:r>
            <a:br>
              <a:rPr lang="en-GB">
                <a:latin typeface="Calibri"/>
                <a:ea typeface="Calibri"/>
                <a:cs typeface="Calibri"/>
                <a:sym typeface="Calibri"/>
              </a:rPr>
            </a:br>
            <a:br>
              <a:rPr lang="en-GB"/>
            </a:br>
            <a:endParaRPr/>
          </a:p>
        </p:txBody>
      </p:sp>
      <p:sp>
        <p:nvSpPr>
          <p:cNvPr id="144" name="Google Shape;144;p6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www.eosc-synergy.eu</a:t>
            </a:r>
            <a:endParaRPr/>
          </a:p>
        </p:txBody>
      </p:sp>
      <p:sp>
        <p:nvSpPr>
          <p:cNvPr id="145" name="Google Shape;145;p6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1a50e4ae0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2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Summary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a1a50e4ae0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EOSC Synergy facilitates software quality and helps ensure customer satisfaction with EOSC services. 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Software Quality Assurance as a Service (SQAaaS) will foster good practices of developing a source code and enable to analyse and assess the quality of any EOSC service that is based on software. 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Still, many researchers need to understand that their software and services should meet quality criteria to win users’ trust.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a1a50e4ae0_0_0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Further information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Orviz, P. et al (2020) A set of Common Software Quality Assurance Baseline Criteria for Research Projects, </a:t>
            </a:r>
            <a:r>
              <a:rPr lang="en-GB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https://github.com/indigo-dc/sqa-baseline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(software) &amp; </a:t>
            </a:r>
            <a:r>
              <a:rPr lang="en-GB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https://indigo-dc.github.io/sqa-baseline/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(web)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Orviz, P. et al (2020) A set of Common Service Quality Assurance Baseline Criteria for Research Projects, </a:t>
            </a:r>
            <a:r>
              <a:rPr lang="en-GB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https://github.com/EOSC-synergy/service-qa-baseline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 (service) &amp; </a:t>
            </a:r>
            <a:r>
              <a:rPr lang="en-GB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https://eosc-synergy.github.io/service-qa-baseline/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 (web)</a:t>
            </a:r>
            <a:br>
              <a:rPr lang="en-GB"/>
            </a:br>
            <a:endParaRPr/>
          </a:p>
        </p:txBody>
      </p:sp>
      <p:sp>
        <p:nvSpPr>
          <p:cNvPr id="160" name="Google Shape;160;p8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www.eosc-synergy.eu</a:t>
            </a:r>
            <a:endParaRPr/>
          </a:p>
        </p:txBody>
      </p:sp>
      <p:sp>
        <p:nvSpPr>
          <p:cNvPr id="161" name="Google Shape;161;p8"/>
          <p:cNvSpPr txBox="1">
            <a:spLocks noGrp="1"/>
          </p:cNvSpPr>
          <p:nvPr>
            <p:ph type="sldNum" idx="12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EOS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9BDDF"/>
      </a:accent1>
      <a:accent2>
        <a:srgbClr val="DD282E"/>
      </a:accent2>
      <a:accent3>
        <a:srgbClr val="C8D400"/>
      </a:accent3>
      <a:accent4>
        <a:srgbClr val="FFDB00"/>
      </a:accent4>
      <a:accent5>
        <a:srgbClr val="4472C4"/>
      </a:accent5>
      <a:accent6>
        <a:srgbClr val="70AD47"/>
      </a:accent6>
      <a:hlink>
        <a:srgbClr val="39BDDF"/>
      </a:hlink>
      <a:folHlink>
        <a:srgbClr val="95999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692</Words>
  <Application>Microsoft Macintosh PowerPoint</Application>
  <PresentationFormat>Widescreen</PresentationFormat>
  <Paragraphs>69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Nunito</vt:lpstr>
      <vt:lpstr>Arial</vt:lpstr>
      <vt:lpstr>Tema de Office</vt:lpstr>
      <vt:lpstr>PowerPoint Presentation</vt:lpstr>
      <vt:lpstr>Learning outcomes </vt:lpstr>
      <vt:lpstr>Snapshot </vt:lpstr>
      <vt:lpstr>Introduction  </vt:lpstr>
      <vt:lpstr>End user as priority </vt:lpstr>
      <vt:lpstr>Benefits </vt:lpstr>
      <vt:lpstr>Challenges and future</vt:lpstr>
      <vt:lpstr>Summary</vt:lpstr>
      <vt:lpstr>Further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Iulia Popescu</dc:creator>
  <cp:lastModifiedBy>Microsoft Office User</cp:lastModifiedBy>
  <cp:revision>1</cp:revision>
  <dcterms:created xsi:type="dcterms:W3CDTF">2019-10-03T10:38:56Z</dcterms:created>
  <dcterms:modified xsi:type="dcterms:W3CDTF">2021-03-23T12:54:28Z</dcterms:modified>
</cp:coreProperties>
</file>